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10.gif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28B45-A041-584F-2F41-A4ECF8BEE5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51B6CB-0045-20D4-8A8A-AD0749F05F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8B8C8-F47C-C44A-41CA-B5CD661AC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AA4DB-667D-306F-DFED-F999E07C5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13DE8-7F24-8695-4D12-A4C3950E6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884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6E747-1D8C-B637-7687-CAD186955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F5C180-C4CA-2345-72DC-9D7CBF0854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CB9CB-9418-7984-258F-1A21B00C9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E710A-8DE4-0825-FAE9-7426D0D42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86345-D0F9-7B3A-E9B8-7B30803A1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352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2E812B-1803-EE53-5159-4BED672E59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291E2F-4901-1A58-1AC9-C0D8684DF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6AA31-D8A7-1093-31BA-BA678F68D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4D634-3FEB-E24C-B2B4-125A542A7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E98C9-E620-E35E-7E03-F9FE4ECBD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708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29D90-F0F1-C9DE-686F-5C8575671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F1D6E-94DE-CD4D-DBBC-6CDA67889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1EAB3-8689-48B9-81AC-63E5C41E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3DC7C-E14C-4D2E-6DCF-A26905955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6ACAD-374D-74B2-E0A4-6B1E755ED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26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7A244-146A-8726-003A-E8BD57B91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8CC30-31AB-DCE4-69B4-868316719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180298-C234-E2BB-1AC9-E4D421384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05CA5-6D75-2FC0-14DC-6CFDE95A0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71879-6635-5EDE-9C48-D78BAF6F8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38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D74BF-E9A1-624F-EDBB-3AA4A2F75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9E7AF-7C6A-11E5-3B44-4F5C042FA0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5DB24-4360-99A6-93E8-AE4369B04F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A08B53-FB5E-1664-7DC2-45997A5D1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1BDA5-E43C-8A0C-81EB-8FEDBD1C9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2DEDF0-E670-F5B9-E8D2-FEB94CAA9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685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8029A-1BC5-7FB2-394B-1F5BD1633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DE739-0D72-3551-F522-509B50005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B2ECFE-B6DD-F81B-660F-3FA4502EDC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E84714-1AC3-4296-BE32-52B4CBBA95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4FA668-6803-1EBA-FD21-9C10EB8105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10759E-5154-800C-D43D-156FF4A7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A93A72-EA6E-6E38-7EA7-3FA0676F7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48A6E4-69E5-5476-0974-872BD8143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451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D366F-734F-B6D5-129D-25BBFC58D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215154-B1CD-028B-1472-A5FE4A436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4C0BA9-D6EB-88FA-2936-2CD177717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93731D-40F0-9180-F1F9-8E737E3F6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17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7105D3-9906-2B81-E570-7761AFC37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1EBD3B-A3DA-2F86-D7D0-1B201F5D8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15022F-6B38-F524-2302-0A04211AF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6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3FAF-812D-3EC8-8710-D444D2874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0DB81-DDAC-ABC1-7F09-076531EF5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54CAE-0B57-23BA-3EF2-B1D195A05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62CB2-1C9A-8488-D992-CBAABC1D1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FB24DD-7F48-481C-11E8-8927FE26D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EDBDA7-1171-30A1-43AF-0C03E306B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325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7365C-D64B-D8EC-7771-DDDDFF75F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5D090F-4D16-FDB0-A743-C417DCBDA7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D08EC-2399-212E-8B6C-91E1AFDD79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B5DD9C-3600-E6CB-7640-EFCE3C796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45102-1A49-8007-C456-F919FE098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E60F21-08E2-45F9-1602-009945F86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95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A3DC9-0842-E7A9-6AD6-1B414D3E3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AE529-3988-EFF4-89DA-3B8AD7ADA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A2248-EB71-F0D5-1D25-A71203BBD7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A4CF3-FEF0-4F19-A95E-E3BEC29F619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02394-B009-B602-9974-8AA174A088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88631-E839-D3BB-9962-8189C05D00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F007D2-1DDD-4A99-89FD-0FAB3D5CC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398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7CA12E7-C569-882D-AAA8-ADB866D29B3F}"/>
              </a:ext>
            </a:extLst>
          </p:cNvPr>
          <p:cNvSpPr/>
          <p:nvPr/>
        </p:nvSpPr>
        <p:spPr>
          <a:xfrm>
            <a:off x="0" y="300789"/>
            <a:ext cx="12192000" cy="48366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ts val="12400"/>
              </a:lnSpc>
            </a:pPr>
            <a:r>
              <a:rPr lang="en-US" sz="14500" spc="-1200" dirty="0">
                <a:solidFill>
                  <a:schemeClr val="tx1"/>
                </a:solidFill>
                <a:latin typeface="+mj-lt"/>
                <a:ea typeface="SimSun" panose="02010600030101010101" pitchFamily="2" charset="-122"/>
              </a:rPr>
              <a:t>Exploring the Possibilities of JavaScript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A04712-70CB-3CBE-2F53-8C6DEF7F698F}"/>
              </a:ext>
            </a:extLst>
          </p:cNvPr>
          <p:cNvSpPr/>
          <p:nvPr/>
        </p:nvSpPr>
        <p:spPr>
          <a:xfrm>
            <a:off x="4271211" y="5366085"/>
            <a:ext cx="7920789" cy="493294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F4EAF7-3FC6-3ADE-3A9D-97983D42A312}"/>
              </a:ext>
            </a:extLst>
          </p:cNvPr>
          <p:cNvSpPr/>
          <p:nvPr/>
        </p:nvSpPr>
        <p:spPr>
          <a:xfrm>
            <a:off x="5967663" y="6063917"/>
            <a:ext cx="6224337" cy="276725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62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F258A6F-CB0F-CED5-4ECC-C3CE8D57726C}"/>
              </a:ext>
            </a:extLst>
          </p:cNvPr>
          <p:cNvSpPr/>
          <p:nvPr/>
        </p:nvSpPr>
        <p:spPr>
          <a:xfrm>
            <a:off x="457201" y="0"/>
            <a:ext cx="3164234" cy="685799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CA12E7-C569-882D-AAA8-ADB866D29B3F}"/>
              </a:ext>
            </a:extLst>
          </p:cNvPr>
          <p:cNvSpPr/>
          <p:nvPr/>
        </p:nvSpPr>
        <p:spPr>
          <a:xfrm>
            <a:off x="4090714" y="1"/>
            <a:ext cx="8029073" cy="19009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ts val="12400"/>
              </a:lnSpc>
            </a:pPr>
            <a:r>
              <a:rPr lang="en-US" sz="8800" spc="-1200" dirty="0">
                <a:solidFill>
                  <a:schemeClr val="tx1"/>
                </a:solidFill>
                <a:latin typeface="+mj-lt"/>
                <a:ea typeface="SimSun" panose="02010600030101010101" pitchFamily="2" charset="-122"/>
              </a:rPr>
              <a:t>what is a library?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B1C7D3-2669-4F62-503E-4C42B3A4DD80}"/>
              </a:ext>
            </a:extLst>
          </p:cNvPr>
          <p:cNvSpPr/>
          <p:nvPr/>
        </p:nvSpPr>
        <p:spPr>
          <a:xfrm>
            <a:off x="4090714" y="2586787"/>
            <a:ext cx="3188369" cy="42712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latin typeface="+mj-lt"/>
                <a:cs typeface="Courier New" panose="02070309020205020404" pitchFamily="49" charset="0"/>
              </a:rPr>
              <a:t>real life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8093D4-1B40-A5DC-F6F9-363B337D3814}"/>
              </a:ext>
            </a:extLst>
          </p:cNvPr>
          <p:cNvSpPr/>
          <p:nvPr/>
        </p:nvSpPr>
        <p:spPr>
          <a:xfrm>
            <a:off x="7748362" y="2586786"/>
            <a:ext cx="3986437" cy="42712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latin typeface="+mj-lt"/>
                <a:cs typeface="Courier New" panose="02070309020205020404" pitchFamily="49" charset="0"/>
              </a:rPr>
              <a:t>software</a:t>
            </a:r>
            <a:endParaRPr lang="en-US" dirty="0">
              <a:latin typeface="+mj-lt"/>
              <a:cs typeface="Courier New" panose="02070309020205020404" pitchFamily="49" charset="0"/>
            </a:endParaRPr>
          </a:p>
        </p:txBody>
      </p:sp>
      <p:pic>
        <p:nvPicPr>
          <p:cNvPr id="1026" name="Picture 2" descr="Dark academia library&quot; Art Board Print for Sale by Coco97203 | Redbubble">
            <a:extLst>
              <a:ext uri="{FF2B5EF4-FFF2-40B4-BE49-F238E27FC236}">
                <a16:creationId xmlns:a16="http://schemas.microsoft.com/office/drawing/2014/main" id="{FDB46FF6-D8D6-766C-8430-19E323D1A2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9" b="2730"/>
          <a:stretch/>
        </p:blipFill>
        <p:spPr bwMode="auto">
          <a:xfrm>
            <a:off x="4362928" y="3182348"/>
            <a:ext cx="2643940" cy="3344779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chool library in the 90s : r/crtgaming">
            <a:extLst>
              <a:ext uri="{FF2B5EF4-FFF2-40B4-BE49-F238E27FC236}">
                <a16:creationId xmlns:a16="http://schemas.microsoft.com/office/drawing/2014/main" id="{CEC43A06-EA9D-8EC3-9D17-493E0770A0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6622"/>
          <a:stretch/>
        </p:blipFill>
        <p:spPr bwMode="auto">
          <a:xfrm>
            <a:off x="8105250" y="3182348"/>
            <a:ext cx="3272446" cy="3344779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A167C02-7DDE-382F-5915-CFD7D78BB397}"/>
              </a:ext>
            </a:extLst>
          </p:cNvPr>
          <p:cNvSpPr/>
          <p:nvPr/>
        </p:nvSpPr>
        <p:spPr>
          <a:xfrm>
            <a:off x="573506" y="1"/>
            <a:ext cx="2955757" cy="68579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+mj-lt"/>
                <a:cs typeface="Courier New" panose="02070309020205020404" pitchFamily="49" charset="0"/>
              </a:rPr>
              <a:t>in software, a </a:t>
            </a:r>
            <a:r>
              <a:rPr lang="en-US" sz="2800" i="1" dirty="0">
                <a:latin typeface="+mj-lt"/>
                <a:cs typeface="Courier New" panose="02070309020205020404" pitchFamily="49" charset="0"/>
              </a:rPr>
              <a:t>library</a:t>
            </a:r>
            <a:r>
              <a:rPr lang="en-US" sz="2800" dirty="0">
                <a:latin typeface="+mj-lt"/>
                <a:cs typeface="Courier New" panose="02070309020205020404" pitchFamily="49" charset="0"/>
              </a:rPr>
              <a:t> is a collection of pre-written code and other resources that developers can use to build applications.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E4086F-EA54-9DC2-1F6B-3E7FB5322DCA}"/>
              </a:ext>
            </a:extLst>
          </p:cNvPr>
          <p:cNvSpPr/>
          <p:nvPr/>
        </p:nvSpPr>
        <p:spPr>
          <a:xfrm>
            <a:off x="0" y="0"/>
            <a:ext cx="45318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633031-AF6B-14D9-1C59-6C6D965773CD}"/>
              </a:ext>
            </a:extLst>
          </p:cNvPr>
          <p:cNvSpPr/>
          <p:nvPr/>
        </p:nvSpPr>
        <p:spPr>
          <a:xfrm>
            <a:off x="4090714" y="1723528"/>
            <a:ext cx="8101287" cy="35492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34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5F0B2D-521B-6509-E65D-174677367F69}"/>
              </a:ext>
            </a:extLst>
          </p:cNvPr>
          <p:cNvSpPr/>
          <p:nvPr/>
        </p:nvSpPr>
        <p:spPr>
          <a:xfrm>
            <a:off x="0" y="2"/>
            <a:ext cx="12119787" cy="14496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400"/>
              </a:lnSpc>
            </a:pPr>
            <a:r>
              <a:rPr lang="en-US" sz="8800" spc="-1200" dirty="0">
                <a:solidFill>
                  <a:schemeClr val="bg1"/>
                </a:solidFill>
                <a:latin typeface="+mj-lt"/>
                <a:ea typeface="SimSun" panose="02010600030101010101" pitchFamily="2" charset="-122"/>
              </a:rPr>
              <a:t>CANVAS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598383-197F-84DB-E564-457F10CD5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22748"/>
            <a:ext cx="12192000" cy="2635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7E9941-6AAC-3D2C-C237-6DD050DACED9}"/>
              </a:ext>
            </a:extLst>
          </p:cNvPr>
          <p:cNvSpPr txBox="1"/>
          <p:nvPr/>
        </p:nvSpPr>
        <p:spPr>
          <a:xfrm>
            <a:off x="216654" y="2799399"/>
            <a:ext cx="1168647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let</a:t>
            </a:r>
            <a:r>
              <a:rPr lang="en-U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canvas</a:t>
            </a:r>
            <a:r>
              <a:rPr lang="en-U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U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"canvas"</a:t>
            </a:r>
            <a:r>
              <a:rPr lang="en-U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let</a:t>
            </a:r>
            <a:r>
              <a:rPr lang="en-U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context</a:t>
            </a:r>
            <a:r>
              <a:rPr lang="en-U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canvas.getContext</a:t>
            </a:r>
            <a:r>
              <a:rPr lang="en-U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"2d"</a:t>
            </a:r>
            <a:r>
              <a:rPr lang="en-US" sz="3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2A5814-B34A-6137-98CC-326F64D70556}"/>
              </a:ext>
            </a:extLst>
          </p:cNvPr>
          <p:cNvSpPr txBox="1"/>
          <p:nvPr/>
        </p:nvSpPr>
        <p:spPr>
          <a:xfrm>
            <a:off x="0" y="1650824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&lt;canvas id="canvas"&gt;&lt;/canvas&gt;</a:t>
            </a:r>
          </a:p>
        </p:txBody>
      </p:sp>
    </p:spTree>
    <p:extLst>
      <p:ext uri="{BB962C8B-B14F-4D97-AF65-F5344CB8AC3E}">
        <p14:creationId xmlns:p14="http://schemas.microsoft.com/office/powerpoint/2010/main" val="2797776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is Jquery and How it works? An Overview and Its Use Cases -  DevOpsSchool.com">
            <a:extLst>
              <a:ext uri="{FF2B5EF4-FFF2-40B4-BE49-F238E27FC236}">
                <a16:creationId xmlns:a16="http://schemas.microsoft.com/office/drawing/2014/main" id="{393BF7BB-EFA5-8ED8-890C-5F7DA9197D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285" r="3822" b="26775"/>
          <a:stretch/>
        </p:blipFill>
        <p:spPr bwMode="auto">
          <a:xfrm>
            <a:off x="6939776" y="105430"/>
            <a:ext cx="5051502" cy="1287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DDEDFC-28F6-44DC-FE71-FB62B16E708E}"/>
              </a:ext>
            </a:extLst>
          </p:cNvPr>
          <p:cNvSpPr txBox="1"/>
          <p:nvPr/>
        </p:nvSpPr>
        <p:spPr>
          <a:xfrm>
            <a:off x="6096000" y="1377182"/>
            <a:ext cx="589527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spc="-500" dirty="0">
                <a:solidFill>
                  <a:schemeClr val="bg1"/>
                </a:solidFill>
                <a:latin typeface="+mj-lt"/>
              </a:rPr>
              <a:t>A general-purpose  JavaScript library that simplifies processes like event handling, HTML interaction, animation, and more.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131504-CBCD-6845-F2EB-74AC8B978488}"/>
              </a:ext>
            </a:extLst>
          </p:cNvPr>
          <p:cNvSpPr txBox="1"/>
          <p:nvPr/>
        </p:nvSpPr>
        <p:spPr>
          <a:xfrm>
            <a:off x="0" y="6027003"/>
            <a:ext cx="1219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let </a:t>
            </a:r>
            <a:r>
              <a:rPr lang="en-US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inputTextElement</a:t>
            </a: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"#text"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let </a:t>
            </a:r>
            <a:r>
              <a:rPr lang="en-US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inputText</a:t>
            </a: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inputTextElement</a:t>
            </a:r>
            <a:r>
              <a:rPr lang="en-US" sz="24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.val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pic>
        <p:nvPicPr>
          <p:cNvPr id="1028" name="Picture 4" descr="Preview">
            <a:extLst>
              <a:ext uri="{FF2B5EF4-FFF2-40B4-BE49-F238E27FC236}">
                <a16:creationId xmlns:a16="http://schemas.microsoft.com/office/drawing/2014/main" id="{811A7134-9CD8-BBF7-EBB0-5A522399E3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63" r="12957"/>
          <a:stretch/>
        </p:blipFill>
        <p:spPr bwMode="auto">
          <a:xfrm>
            <a:off x="216896" y="185958"/>
            <a:ext cx="5895279" cy="5648554"/>
          </a:xfrm>
          <a:prstGeom prst="rect">
            <a:avLst/>
          </a:prstGeom>
          <a:noFill/>
          <a:ln>
            <a:solidFill>
              <a:schemeClr val="bg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456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white car with green stripes&#10;&#10;Description automatically generated with low confidence">
            <a:extLst>
              <a:ext uri="{FF2B5EF4-FFF2-40B4-BE49-F238E27FC236}">
                <a16:creationId xmlns:a16="http://schemas.microsoft.com/office/drawing/2014/main" id="{2BDD4309-52B8-A755-71F6-DF8DBC3647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83" t="30800" r="12034" b="32000"/>
          <a:stretch/>
        </p:blipFill>
        <p:spPr>
          <a:xfrm flipH="1">
            <a:off x="6231254" y="4663686"/>
            <a:ext cx="5825488" cy="213343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C5F0B2D-521B-6509-E65D-174677367F69}"/>
              </a:ext>
            </a:extLst>
          </p:cNvPr>
          <p:cNvSpPr/>
          <p:nvPr/>
        </p:nvSpPr>
        <p:spPr>
          <a:xfrm>
            <a:off x="1" y="2"/>
            <a:ext cx="2045969" cy="6857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b"/>
          <a:lstStyle/>
          <a:p>
            <a:pPr algn="ctr">
              <a:lnSpc>
                <a:spcPts val="12400"/>
              </a:lnSpc>
            </a:pPr>
            <a:r>
              <a:rPr lang="en-US" sz="13800" b="1" spc="1200" dirty="0">
                <a:solidFill>
                  <a:schemeClr val="tx1"/>
                </a:solidFill>
                <a:latin typeface="+mj-lt"/>
                <a:ea typeface="SimSun" panose="02010600030101010101" pitchFamily="2" charset="-122"/>
              </a:rPr>
              <a:t>PHASER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C0D597-6BB5-E2CA-ADC0-455D83ABD7D8}"/>
              </a:ext>
            </a:extLst>
          </p:cNvPr>
          <p:cNvSpPr txBox="1"/>
          <p:nvPr/>
        </p:nvSpPr>
        <p:spPr>
          <a:xfrm>
            <a:off x="2045970" y="58846"/>
            <a:ext cx="38481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+mj-lt"/>
              </a:rPr>
              <a:t>Phaser is a fast, free, and fun open source HTML5 game framework that offers WebGL and Canvas rendering across desktop and mobile web browsers. </a:t>
            </a:r>
            <a:endParaRPr lang="en-US" sz="4000" spc="-5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D8CCC0-50FE-061D-D07A-71BC2E8AAEE0}"/>
              </a:ext>
            </a:extLst>
          </p:cNvPr>
          <p:cNvSpPr txBox="1"/>
          <p:nvPr/>
        </p:nvSpPr>
        <p:spPr>
          <a:xfrm>
            <a:off x="2045970" y="1657930"/>
            <a:ext cx="405003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+mj-lt"/>
              </a:rPr>
              <a:t>Games can be compiled to iOS, Android and native apps by using 3rd party tools. You can use JavaScript or TypeScript for development. The answer to question ten is </a:t>
            </a:r>
            <a:r>
              <a:rPr lang="en-US" dirty="0" err="1">
                <a:solidFill>
                  <a:schemeClr val="bg1"/>
                </a:solidFill>
                <a:latin typeface="+mj-lt"/>
              </a:rPr>
              <a:t>blooket</a:t>
            </a:r>
            <a:r>
              <a:rPr lang="en-US" dirty="0">
                <a:solidFill>
                  <a:schemeClr val="bg1"/>
                </a:solidFill>
                <a:latin typeface="+mj-lt"/>
              </a:rPr>
              <a:t>. As a result of rapid support, and a developer friendly API, Phaser is currently one of the most starred game frameworks on GitHub.</a:t>
            </a:r>
          </a:p>
          <a:p>
            <a:pPr algn="just"/>
            <a:endParaRPr lang="en-US" dirty="0">
              <a:solidFill>
                <a:schemeClr val="bg1"/>
              </a:solidFill>
              <a:latin typeface="+mj-lt"/>
            </a:endParaRPr>
          </a:p>
          <a:p>
            <a:pPr algn="just"/>
            <a:r>
              <a:rPr lang="en-US" dirty="0">
                <a:solidFill>
                  <a:schemeClr val="bg1"/>
                </a:solidFill>
                <a:latin typeface="+mj-lt"/>
              </a:rPr>
              <a:t>Thousands of developers from indie and multi-national digital agencies, and universities worldwide use Phaser. They have made several incredible games that are capable of many different features and things.</a:t>
            </a:r>
            <a:endParaRPr lang="en-US" sz="4000" spc="-5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D052B6-7979-395E-2ACE-1CE1BF6802C3}"/>
              </a:ext>
            </a:extLst>
          </p:cNvPr>
          <p:cNvSpPr txBox="1"/>
          <p:nvPr/>
        </p:nvSpPr>
        <p:spPr>
          <a:xfrm>
            <a:off x="6231255" y="278338"/>
            <a:ext cx="5825489" cy="421269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Hero.prototype.jump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function () {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let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canJump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this.body.touching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=== 0;</a:t>
            </a:r>
          </a:p>
          <a:p>
            <a:pPr>
              <a:lnSpc>
                <a:spcPct val="150000"/>
              </a:lnSpc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if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canJump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||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this.isBoosting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this.body.velocity.y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-JUMP_SPEED;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this.isBoosting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true;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>
              <a:lnSpc>
                <a:spcPct val="150000"/>
              </a:lnSpc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return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canJump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2065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951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rocessing.js gifs | WiffleGif">
            <a:extLst>
              <a:ext uri="{FF2B5EF4-FFF2-40B4-BE49-F238E27FC236}">
                <a16:creationId xmlns:a16="http://schemas.microsoft.com/office/drawing/2014/main" id="{8CE002D6-3096-293C-8A2C-3904E9A933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79" b="2217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C5F0B2D-521B-6509-E65D-174677367F69}"/>
              </a:ext>
            </a:extLst>
          </p:cNvPr>
          <p:cNvSpPr/>
          <p:nvPr/>
        </p:nvSpPr>
        <p:spPr>
          <a:xfrm>
            <a:off x="-7256318" y="1917699"/>
            <a:ext cx="26704636" cy="3969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400"/>
              </a:lnSpc>
            </a:pPr>
            <a:r>
              <a:rPr lang="en-US" sz="19900" dirty="0">
                <a:solidFill>
                  <a:schemeClr val="bg1"/>
                </a:solidFill>
                <a:latin typeface="+mj-lt"/>
                <a:ea typeface="SimSun" panose="02010600030101010101" pitchFamily="2" charset="-122"/>
              </a:rPr>
              <a:t>PROCESSING</a:t>
            </a:r>
          </a:p>
        </p:txBody>
      </p:sp>
    </p:spTree>
    <p:extLst>
      <p:ext uri="{BB962C8B-B14F-4D97-AF65-F5344CB8AC3E}">
        <p14:creationId xmlns:p14="http://schemas.microsoft.com/office/powerpoint/2010/main" val="43413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500">
        <p159:morph option="byObject"/>
      </p:transition>
    </mc:Choice>
    <mc:Fallback xmlns="">
      <p:transition spd="slow" advTm="4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3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51DDFBE-60BC-EB9B-A4CF-337BF48B220D}"/>
              </a:ext>
            </a:extLst>
          </p:cNvPr>
          <p:cNvSpPr/>
          <p:nvPr/>
        </p:nvSpPr>
        <p:spPr>
          <a:xfrm>
            <a:off x="-295275" y="-1"/>
            <a:ext cx="12508055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Processing js GIF - Find on GIFER">
            <a:extLst>
              <a:ext uri="{FF2B5EF4-FFF2-40B4-BE49-F238E27FC236}">
                <a16:creationId xmlns:a16="http://schemas.microsoft.com/office/drawing/2014/main" id="{663DD6F0-29A5-9AA9-2B67-50A276AC1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39681" y="-1"/>
            <a:ext cx="73247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processing.js gifs | WiffleGif">
            <a:extLst>
              <a:ext uri="{FF2B5EF4-FFF2-40B4-BE49-F238E27FC236}">
                <a16:creationId xmlns:a16="http://schemas.microsoft.com/office/drawing/2014/main" id="{89211E9F-A837-A87A-9731-A1B41C29D8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79" b="22172"/>
          <a:stretch/>
        </p:blipFill>
        <p:spPr bwMode="auto">
          <a:xfrm>
            <a:off x="9779000" y="5500686"/>
            <a:ext cx="2413000" cy="1357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D3DDF1C-78B8-5C39-F3C8-716B13CD4F04}"/>
              </a:ext>
            </a:extLst>
          </p:cNvPr>
          <p:cNvSpPr/>
          <p:nvPr/>
        </p:nvSpPr>
        <p:spPr>
          <a:xfrm>
            <a:off x="-7256318" y="-2971800"/>
            <a:ext cx="26704636" cy="88592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400"/>
              </a:lnSpc>
            </a:pPr>
            <a:r>
              <a:rPr lang="en-US" sz="19900" dirty="0">
                <a:solidFill>
                  <a:schemeClr val="bg1"/>
                </a:solidFill>
                <a:latin typeface="+mj-lt"/>
                <a:ea typeface="SimSun" panose="02010600030101010101" pitchFamily="2" charset="-122"/>
              </a:rPr>
              <a:t>PROCESSING</a:t>
            </a:r>
          </a:p>
        </p:txBody>
      </p:sp>
      <p:pic>
        <p:nvPicPr>
          <p:cNvPr id="4100" name="Picture 4" descr="Making GIFs with Processing – paulvanderlaken.com">
            <a:extLst>
              <a:ext uri="{FF2B5EF4-FFF2-40B4-BE49-F238E27FC236}">
                <a16:creationId xmlns:a16="http://schemas.microsoft.com/office/drawing/2014/main" id="{D601A4BB-2D2A-8F86-E7CE-C9D2A5242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9248" y="5500685"/>
            <a:ext cx="1809751" cy="1357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Making GIFs with Processing – paulvanderlaken.com">
            <a:extLst>
              <a:ext uri="{FF2B5EF4-FFF2-40B4-BE49-F238E27FC236}">
                <a16:creationId xmlns:a16="http://schemas.microsoft.com/office/drawing/2014/main" id="{1689E51E-EBB2-CD5B-7875-2082D5409B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350" y="4076699"/>
            <a:ext cx="2781300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: Single Corner Snipped 7">
            <a:extLst>
              <a:ext uri="{FF2B5EF4-FFF2-40B4-BE49-F238E27FC236}">
                <a16:creationId xmlns:a16="http://schemas.microsoft.com/office/drawing/2014/main" id="{614DE742-832C-E07D-CB36-16401C71289B}"/>
              </a:ext>
            </a:extLst>
          </p:cNvPr>
          <p:cNvSpPr/>
          <p:nvPr/>
        </p:nvSpPr>
        <p:spPr>
          <a:xfrm rot="10800000">
            <a:off x="5595218" y="2228847"/>
            <a:ext cx="6617562" cy="2609851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F6CD08-B261-270E-D9B5-8C52EF9DFF05}"/>
              </a:ext>
            </a:extLst>
          </p:cNvPr>
          <p:cNvSpPr txBox="1"/>
          <p:nvPr/>
        </p:nvSpPr>
        <p:spPr>
          <a:xfrm rot="10800000" flipV="1">
            <a:off x="5937250" y="2194944"/>
            <a:ext cx="636443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p5.js is a JavaScript library for </a:t>
            </a:r>
            <a:r>
              <a:rPr lang="en-US" sz="2800" b="1" i="0" dirty="0">
                <a:solidFill>
                  <a:srgbClr val="333333"/>
                </a:solidFill>
                <a:effectLst/>
                <a:latin typeface="+mj-lt"/>
              </a:rPr>
              <a:t>creative coding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, with a focus on making coding accessible and</a:t>
            </a:r>
          </a:p>
          <a:p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   inclusive for artists,</a:t>
            </a:r>
          </a:p>
          <a:p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     designers, educators,</a:t>
            </a:r>
          </a:p>
          <a:p>
            <a:r>
              <a:rPr lang="en-US" sz="2800" dirty="0">
                <a:solidFill>
                  <a:srgbClr val="333333"/>
                </a:solidFill>
                <a:latin typeface="+mj-lt"/>
              </a:rPr>
              <a:t>       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+mj-lt"/>
              </a:rPr>
              <a:t>beginners, and anyone else!</a:t>
            </a:r>
            <a:endParaRPr lang="en-US" sz="2800" dirty="0">
              <a:solidFill>
                <a:schemeClr val="tx1"/>
              </a:solidFill>
              <a:latin typeface="+mj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331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12783A-5E85-AD20-3A0B-A2FA55B1A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50" y="1853143"/>
            <a:ext cx="4910900" cy="514236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BBC05D9-0B3E-F381-6EF4-BE080A2C3DAB}"/>
              </a:ext>
            </a:extLst>
          </p:cNvPr>
          <p:cNvSpPr/>
          <p:nvPr/>
        </p:nvSpPr>
        <p:spPr>
          <a:xfrm>
            <a:off x="937450" y="0"/>
            <a:ext cx="11254549" cy="17713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ts val="12400"/>
              </a:lnSpc>
            </a:pPr>
            <a:r>
              <a:rPr lang="en-US" sz="14500" spc="-1200" dirty="0">
                <a:solidFill>
                  <a:schemeClr val="tx1"/>
                </a:solidFill>
                <a:latin typeface="+mj-lt"/>
                <a:ea typeface="SimSun" panose="02010600030101010101" pitchFamily="2" charset="-122"/>
              </a:rPr>
              <a:t>activity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5ACA26-D19F-DD72-9354-DB46661605A2}"/>
              </a:ext>
            </a:extLst>
          </p:cNvPr>
          <p:cNvSpPr txBox="1"/>
          <p:nvPr/>
        </p:nvSpPr>
        <p:spPr>
          <a:xfrm>
            <a:off x="3442524" y="2119435"/>
            <a:ext cx="4392549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900" dirty="0"/>
              <a:t>🔑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8CC84F-E09D-78CC-866D-52611C218627}"/>
              </a:ext>
            </a:extLst>
          </p:cNvPr>
          <p:cNvSpPr txBox="1"/>
          <p:nvPr/>
        </p:nvSpPr>
        <p:spPr>
          <a:xfrm>
            <a:off x="7739823" y="3273740"/>
            <a:ext cx="4019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find the answers by reading through the guides, inspecting the code, clicking links, playing with the examples, and more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3B6DF3-2371-B5AD-E096-E3C1819D29F6}"/>
              </a:ext>
            </a:extLst>
          </p:cNvPr>
          <p:cNvSpPr txBox="1"/>
          <p:nvPr/>
        </p:nvSpPr>
        <p:spPr>
          <a:xfrm>
            <a:off x="7739823" y="2752523"/>
            <a:ext cx="4019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latin typeface="+mj-lt"/>
              </a:rPr>
              <a:t>scavenger hunt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AEE4FF-E01D-1DAA-7E97-0406A8B17D5C}"/>
              </a:ext>
            </a:extLst>
          </p:cNvPr>
          <p:cNvSpPr txBox="1"/>
          <p:nvPr/>
        </p:nvSpPr>
        <p:spPr>
          <a:xfrm>
            <a:off x="7739823" y="4625954"/>
            <a:ext cx="4019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when you have them all, complete the form to get candy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654E23-0E90-65EF-0C91-283F9E2F49D4}"/>
              </a:ext>
            </a:extLst>
          </p:cNvPr>
          <p:cNvSpPr/>
          <p:nvPr/>
        </p:nvSpPr>
        <p:spPr>
          <a:xfrm>
            <a:off x="1" y="0"/>
            <a:ext cx="590549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0D8735-29B1-616D-1FDE-58975E9C0259}"/>
              </a:ext>
            </a:extLst>
          </p:cNvPr>
          <p:cNvSpPr txBox="1"/>
          <p:nvPr/>
        </p:nvSpPr>
        <p:spPr>
          <a:xfrm>
            <a:off x="7739823" y="17071"/>
            <a:ext cx="445217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+mj-lt"/>
                <a:ea typeface="SimSun" panose="02010600030101010101" pitchFamily="2" charset="-122"/>
              </a:rPr>
              <a:t>discover new possibilities by perusing the pages</a:t>
            </a:r>
          </a:p>
        </p:txBody>
      </p:sp>
    </p:spTree>
    <p:extLst>
      <p:ext uri="{BB962C8B-B14F-4D97-AF65-F5344CB8AC3E}">
        <p14:creationId xmlns:p14="http://schemas.microsoft.com/office/powerpoint/2010/main" val="2060296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35AB760-E414-CEF2-AC39-3FAE7484F173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2400"/>
              </a:lnSpc>
            </a:pPr>
            <a:r>
              <a:rPr lang="en-US" sz="14500" spc="-1200" dirty="0">
                <a:solidFill>
                  <a:schemeClr val="bg1"/>
                </a:solidFill>
                <a:latin typeface="+mj-lt"/>
                <a:ea typeface="SimSun" panose="02010600030101010101" pitchFamily="2" charset="-122"/>
              </a:rPr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3842675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ynthwave">
      <a:majorFont>
        <a:latin typeface="NSimSun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359</Words>
  <Application>Microsoft Office PowerPoint</Application>
  <PresentationFormat>Widescreen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NSimSun</vt:lpstr>
      <vt:lpstr>Arial</vt:lpstr>
      <vt:lpstr>Consolas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Maxwell</dc:creator>
  <cp:lastModifiedBy>Joseph Maxwell</cp:lastModifiedBy>
  <cp:revision>7</cp:revision>
  <dcterms:created xsi:type="dcterms:W3CDTF">2023-04-28T14:40:16Z</dcterms:created>
  <dcterms:modified xsi:type="dcterms:W3CDTF">2023-04-28T20:09:21Z</dcterms:modified>
</cp:coreProperties>
</file>

<file path=docProps/thumbnail.jpeg>
</file>